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5" r:id="rId3"/>
    <p:sldId id="274" r:id="rId4"/>
    <p:sldId id="273" r:id="rId5"/>
    <p:sldId id="272" r:id="rId6"/>
    <p:sldId id="257" r:id="rId7"/>
    <p:sldId id="267" r:id="rId8"/>
    <p:sldId id="261" r:id="rId9"/>
    <p:sldId id="258" r:id="rId10"/>
    <p:sldId id="260" r:id="rId11"/>
    <p:sldId id="259" r:id="rId12"/>
    <p:sldId id="268" r:id="rId13"/>
    <p:sldId id="266" r:id="rId14"/>
    <p:sldId id="269" r:id="rId15"/>
    <p:sldId id="270" r:id="rId16"/>
    <p:sldId id="271" r:id="rId17"/>
    <p:sldId id="262" r:id="rId18"/>
    <p:sldId id="26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6E984E-2D96-4FAD-BF59-7A3236B43231}" v="12" dt="2019-09-08T02:25:01.3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0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8-27T20:06:49.4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8-27T20:07:30.21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8-27T20:07:31.60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  <inkml:trace contextRef="#ctx0" brushRef="#br0" timeOffset="250.03">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8-27T20:07:33.74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6.png"/><Relationship Id="rId3" Type="http://schemas.openxmlformats.org/officeDocument/2006/relationships/customXml" Target="../ink/ink1.xml"/><Relationship Id="rId7" Type="http://schemas.openxmlformats.org/officeDocument/2006/relationships/customXml" Target="../ink/ink2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00.png"/><Relationship Id="rId11" Type="http://schemas.openxmlformats.org/officeDocument/2006/relationships/image" Target="../media/image14.png"/><Relationship Id="rId10" Type="http://schemas.openxmlformats.org/officeDocument/2006/relationships/customXml" Target="../ink/ink4.xml"/><Relationship Id="rId9" Type="http://schemas.openxmlformats.org/officeDocument/2006/relationships/image" Target="../media/image1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11" Type="http://schemas.openxmlformats.org/officeDocument/2006/relationships/image" Target="../media/image47.png"/><Relationship Id="rId5" Type="http://schemas.openxmlformats.org/officeDocument/2006/relationships/image" Target="../media/image90.png"/><Relationship Id="rId10" Type="http://schemas.openxmlformats.org/officeDocument/2006/relationships/image" Target="../media/image46.png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B71D1-EAA5-41B5-BA11-AC6C06CA6E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Functions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B76C6-CCF6-4223-8C23-BDBE3EB3D0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861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B13036-D493-4F50-A02A-6E96BDB20D58}"/>
              </a:ext>
            </a:extLst>
          </p:cNvPr>
          <p:cNvSpPr txBox="1"/>
          <p:nvPr/>
        </p:nvSpPr>
        <p:spPr>
          <a:xfrm>
            <a:off x="488022" y="529119"/>
            <a:ext cx="2217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or not?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FC0CE59-6D67-43C6-9972-448363F10695}"/>
                  </a:ext>
                </a:extLst>
              </p14:cNvPr>
              <p14:cNvContentPartPr/>
              <p14:nvPr/>
            </p14:nvContentPartPr>
            <p14:xfrm>
              <a:off x="5301190" y="4623023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FC0CE59-6D67-43C6-9972-448363F1069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92550" y="461438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845C3E8-F626-432C-BEA4-171D83243EC6}"/>
                  </a:ext>
                </a:extLst>
              </p14:cNvPr>
              <p14:cNvContentPartPr/>
              <p14:nvPr/>
            </p14:nvContentPartPr>
            <p14:xfrm>
              <a:off x="10479430" y="1253423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845C3E8-F626-432C-BEA4-171D83243EC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70790" y="124442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999C0D2-285A-4D37-9658-66DF51C7D7CC}"/>
                  </a:ext>
                </a:extLst>
              </p14:cNvPr>
              <p14:cNvContentPartPr/>
              <p14:nvPr/>
            </p14:nvContentPartPr>
            <p14:xfrm>
              <a:off x="2655550" y="2208863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999C0D2-285A-4D37-9658-66DF51C7D7C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6910" y="219986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3073902-010D-410B-A231-39F15E73A459}"/>
                  </a:ext>
                </a:extLst>
              </p14:cNvPr>
              <p14:cNvContentPartPr/>
              <p14:nvPr/>
            </p14:nvContentPartPr>
            <p14:xfrm>
              <a:off x="1330390" y="107846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3073902-010D-410B-A231-39F15E73A45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21390" y="1069823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B718FB5E-4F73-4E71-AEB4-BCDBF19509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2367" y="1563539"/>
            <a:ext cx="3372986" cy="30598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806929-3C5C-4401-80FD-571C2449E6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58970" y="1696709"/>
            <a:ext cx="3739131" cy="27935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D61A7C-1FEB-4BDF-B521-AF07E9C1F43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01718" y="1486911"/>
            <a:ext cx="3346979" cy="3213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74D6EF-EFDB-433A-9F81-F9496B5D7702}"/>
              </a:ext>
            </a:extLst>
          </p:cNvPr>
          <p:cNvSpPr txBox="1"/>
          <p:nvPr/>
        </p:nvSpPr>
        <p:spPr>
          <a:xfrm>
            <a:off x="1181528" y="4962418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988CE-46DE-4FBD-93B0-F0E0FD159DF0}"/>
              </a:ext>
            </a:extLst>
          </p:cNvPr>
          <p:cNvSpPr txBox="1"/>
          <p:nvPr/>
        </p:nvSpPr>
        <p:spPr>
          <a:xfrm>
            <a:off x="5763802" y="5034337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3088EB-AD48-45F3-8214-EFDCAF9E2056}"/>
              </a:ext>
            </a:extLst>
          </p:cNvPr>
          <p:cNvSpPr txBox="1"/>
          <p:nvPr/>
        </p:nvSpPr>
        <p:spPr>
          <a:xfrm>
            <a:off x="9755312" y="4962418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833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B79A8C-64EB-446E-B060-B748A1EFA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64" y="541676"/>
            <a:ext cx="6600385" cy="31511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0257B5-4ED5-4D82-A228-CFC147F8AA5D}"/>
              </a:ext>
            </a:extLst>
          </p:cNvPr>
          <p:cNvSpPr txBox="1"/>
          <p:nvPr/>
        </p:nvSpPr>
        <p:spPr>
          <a:xfrm>
            <a:off x="5528424" y="129961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g(x)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5168FA-88CC-48E9-AA0E-D4E86349726F}"/>
              </a:ext>
            </a:extLst>
          </p:cNvPr>
          <p:cNvSpPr txBox="1"/>
          <p:nvPr/>
        </p:nvSpPr>
        <p:spPr>
          <a:xfrm>
            <a:off x="7351160" y="739739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g(1)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F473E8-8DD2-4AC8-AAB4-4E2775AFF8B0}"/>
              </a:ext>
            </a:extLst>
          </p:cNvPr>
          <p:cNvSpPr txBox="1"/>
          <p:nvPr/>
        </p:nvSpPr>
        <p:spPr>
          <a:xfrm>
            <a:off x="8909946" y="76468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439591-43B3-4812-BCB1-0A597EBD29F2}"/>
              </a:ext>
            </a:extLst>
          </p:cNvPr>
          <p:cNvSpPr txBox="1"/>
          <p:nvPr/>
        </p:nvSpPr>
        <p:spPr>
          <a:xfrm>
            <a:off x="7351160" y="1565992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g(-2)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02D9A9-A048-4D97-80C0-9272A0BCA408}"/>
              </a:ext>
            </a:extLst>
          </p:cNvPr>
          <p:cNvSpPr txBox="1"/>
          <p:nvPr/>
        </p:nvSpPr>
        <p:spPr>
          <a:xfrm>
            <a:off x="8909946" y="156599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37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BF7D80-1640-46A4-AB20-EEE11D5676D7}"/>
              </a:ext>
            </a:extLst>
          </p:cNvPr>
          <p:cNvSpPr txBox="1"/>
          <p:nvPr/>
        </p:nvSpPr>
        <p:spPr>
          <a:xfrm>
            <a:off x="452063" y="662683"/>
            <a:ext cx="11358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Inequality Notation:</a:t>
            </a:r>
          </a:p>
          <a:p>
            <a:r>
              <a:rPr lang="en-US" dirty="0"/>
              <a:t>Numerical representation of data using inequalities to specify the inclusion/exclusion of numbers</a:t>
            </a:r>
          </a:p>
          <a:p>
            <a:r>
              <a:rPr lang="en-US" dirty="0"/>
              <a:t>&lt;  &gt;  ≤  ≥</a:t>
            </a:r>
          </a:p>
          <a:p>
            <a:r>
              <a:rPr lang="en-US" dirty="0"/>
              <a:t>                                             -3 ≤ x &lt;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6B9535-A6EF-4C40-982F-034F02CFE3CE}"/>
              </a:ext>
            </a:extLst>
          </p:cNvPr>
          <p:cNvSpPr txBox="1"/>
          <p:nvPr/>
        </p:nvSpPr>
        <p:spPr>
          <a:xfrm>
            <a:off x="354459" y="2178121"/>
            <a:ext cx="112296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Interval Notation:</a:t>
            </a:r>
          </a:p>
          <a:p>
            <a:r>
              <a:rPr lang="en-US" dirty="0"/>
              <a:t>Numerical representation of data using brackets/parentheses to specify the inclusion/exclusion of numbers using (  )  [  ]</a:t>
            </a:r>
          </a:p>
          <a:p>
            <a:endParaRPr lang="en-US" dirty="0"/>
          </a:p>
          <a:p>
            <a:r>
              <a:rPr lang="en-US" dirty="0"/>
              <a:t>( ) – exclusion</a:t>
            </a:r>
          </a:p>
          <a:p>
            <a:endParaRPr lang="en-US" dirty="0"/>
          </a:p>
          <a:p>
            <a:r>
              <a:rPr lang="en-US" dirty="0"/>
              <a:t>[ ] – inclusion </a:t>
            </a:r>
          </a:p>
          <a:p>
            <a:r>
              <a:rPr lang="en-US" dirty="0"/>
              <a:t>                                             [-3, 5)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E9948C-13CB-4253-B3C6-F13B5C7E44AC}"/>
              </a:ext>
            </a:extLst>
          </p:cNvPr>
          <p:cNvGrpSpPr/>
          <p:nvPr/>
        </p:nvGrpSpPr>
        <p:grpSpPr>
          <a:xfrm>
            <a:off x="2623715" y="5347297"/>
            <a:ext cx="6403552" cy="848020"/>
            <a:chOff x="2091937" y="5383694"/>
            <a:chExt cx="6403552" cy="84802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76F2D68-39EC-49D9-BD84-32D60B803DEB}"/>
                </a:ext>
              </a:extLst>
            </p:cNvPr>
            <p:cNvCxnSpPr>
              <a:cxnSpLocks/>
            </p:cNvCxnSpPr>
            <p:nvPr/>
          </p:nvCxnSpPr>
          <p:spPr>
            <a:xfrm>
              <a:off x="2091937" y="5604812"/>
              <a:ext cx="5813408" cy="0"/>
            </a:xfrm>
            <a:prstGeom prst="straightConnector1">
              <a:avLst/>
            </a:prstGeom>
            <a:ln w="47625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AE83AE2-C718-489C-B6D6-B9775E7060B1}"/>
                </a:ext>
              </a:extLst>
            </p:cNvPr>
            <p:cNvCxnSpPr/>
            <p:nvPr/>
          </p:nvCxnSpPr>
          <p:spPr>
            <a:xfrm>
              <a:off x="4066162" y="5383694"/>
              <a:ext cx="0" cy="4422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C11D289-C588-4B9B-AE7B-4613D74D2021}"/>
                </a:ext>
              </a:extLst>
            </p:cNvPr>
            <p:cNvCxnSpPr/>
            <p:nvPr/>
          </p:nvCxnSpPr>
          <p:spPr>
            <a:xfrm>
              <a:off x="3589507" y="5383694"/>
              <a:ext cx="0" cy="4422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BF4FEB9-4B21-445C-96C8-925012E665FE}"/>
                </a:ext>
              </a:extLst>
            </p:cNvPr>
            <p:cNvCxnSpPr/>
            <p:nvPr/>
          </p:nvCxnSpPr>
          <p:spPr>
            <a:xfrm>
              <a:off x="4542818" y="5383694"/>
              <a:ext cx="0" cy="4422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0AE9FBD-CA78-4124-A4BD-13E7AF28771B}"/>
                </a:ext>
              </a:extLst>
            </p:cNvPr>
            <p:cNvCxnSpPr/>
            <p:nvPr/>
          </p:nvCxnSpPr>
          <p:spPr>
            <a:xfrm>
              <a:off x="4066163" y="5383694"/>
              <a:ext cx="0" cy="4422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9EF3D4C-FB6E-459A-AFFE-70B98DF6200F}"/>
                </a:ext>
              </a:extLst>
            </p:cNvPr>
            <p:cNvCxnSpPr/>
            <p:nvPr/>
          </p:nvCxnSpPr>
          <p:spPr>
            <a:xfrm>
              <a:off x="3116094" y="5383694"/>
              <a:ext cx="0" cy="4422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964D886-BB63-4235-A112-E289F2086E90}"/>
                </a:ext>
              </a:extLst>
            </p:cNvPr>
            <p:cNvCxnSpPr/>
            <p:nvPr/>
          </p:nvCxnSpPr>
          <p:spPr>
            <a:xfrm>
              <a:off x="2639439" y="5383694"/>
              <a:ext cx="0" cy="4422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1736985-D0D1-40B4-AE6F-9A2198B3FEEB}"/>
                </a:ext>
              </a:extLst>
            </p:cNvPr>
            <p:cNvCxnSpPr/>
            <p:nvPr/>
          </p:nvCxnSpPr>
          <p:spPr>
            <a:xfrm>
              <a:off x="3592750" y="5383694"/>
              <a:ext cx="0" cy="4422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7548486-0F08-4B72-9C3D-F8027F6A20D5}"/>
                </a:ext>
              </a:extLst>
            </p:cNvPr>
            <p:cNvCxnSpPr/>
            <p:nvPr/>
          </p:nvCxnSpPr>
          <p:spPr>
            <a:xfrm>
              <a:off x="3116095" y="5383694"/>
              <a:ext cx="0" cy="4422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638853C-7DD9-4DB3-A31B-559412DC51A0}"/>
                </a:ext>
              </a:extLst>
            </p:cNvPr>
            <p:cNvCxnSpPr/>
            <p:nvPr/>
          </p:nvCxnSpPr>
          <p:spPr>
            <a:xfrm>
              <a:off x="5969541" y="5383694"/>
              <a:ext cx="0" cy="4422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F32DF34-FCA0-4744-A07F-8D1F2F74DE69}"/>
                </a:ext>
              </a:extLst>
            </p:cNvPr>
            <p:cNvCxnSpPr/>
            <p:nvPr/>
          </p:nvCxnSpPr>
          <p:spPr>
            <a:xfrm>
              <a:off x="5492886" y="5383694"/>
              <a:ext cx="0" cy="4422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CA56EC9-E110-4E37-807D-D02AD29060AD}"/>
                </a:ext>
              </a:extLst>
            </p:cNvPr>
            <p:cNvCxnSpPr/>
            <p:nvPr/>
          </p:nvCxnSpPr>
          <p:spPr>
            <a:xfrm>
              <a:off x="6446197" y="5383694"/>
              <a:ext cx="0" cy="4422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25BEE70-38C8-4317-B7D7-26137E91A065}"/>
                </a:ext>
              </a:extLst>
            </p:cNvPr>
            <p:cNvCxnSpPr/>
            <p:nvPr/>
          </p:nvCxnSpPr>
          <p:spPr>
            <a:xfrm>
              <a:off x="5969542" y="5383694"/>
              <a:ext cx="0" cy="4422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6DDEB7D-936E-41C5-A075-2EE88D3646C7}"/>
                </a:ext>
              </a:extLst>
            </p:cNvPr>
            <p:cNvCxnSpPr/>
            <p:nvPr/>
          </p:nvCxnSpPr>
          <p:spPr>
            <a:xfrm>
              <a:off x="5019473" y="5383694"/>
              <a:ext cx="0" cy="4422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AD71B8B-DE05-4668-BC3B-D95147918C22}"/>
                </a:ext>
              </a:extLst>
            </p:cNvPr>
            <p:cNvCxnSpPr/>
            <p:nvPr/>
          </p:nvCxnSpPr>
          <p:spPr>
            <a:xfrm>
              <a:off x="4542818" y="5383694"/>
              <a:ext cx="0" cy="4422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56791F6-BC5A-44C5-A701-55A0352368AB}"/>
                </a:ext>
              </a:extLst>
            </p:cNvPr>
            <p:cNvCxnSpPr/>
            <p:nvPr/>
          </p:nvCxnSpPr>
          <p:spPr>
            <a:xfrm>
              <a:off x="5496129" y="5383694"/>
              <a:ext cx="0" cy="4422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A88DFF5-7B29-4278-92EF-7024722F9D22}"/>
                </a:ext>
              </a:extLst>
            </p:cNvPr>
            <p:cNvCxnSpPr/>
            <p:nvPr/>
          </p:nvCxnSpPr>
          <p:spPr>
            <a:xfrm>
              <a:off x="5019474" y="5383694"/>
              <a:ext cx="0" cy="4422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B6D5AB8-54B1-4218-8BBF-AB4F6EA1FE98}"/>
                </a:ext>
              </a:extLst>
            </p:cNvPr>
            <p:cNvCxnSpPr/>
            <p:nvPr/>
          </p:nvCxnSpPr>
          <p:spPr>
            <a:xfrm>
              <a:off x="6926094" y="5383694"/>
              <a:ext cx="0" cy="4422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006437D-5F66-4031-B3AE-20B20B7C2EB6}"/>
                </a:ext>
              </a:extLst>
            </p:cNvPr>
            <p:cNvCxnSpPr/>
            <p:nvPr/>
          </p:nvCxnSpPr>
          <p:spPr>
            <a:xfrm>
              <a:off x="6449439" y="5383694"/>
              <a:ext cx="0" cy="4422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58EF455-0581-4E36-9046-71B8E3EB1709}"/>
                </a:ext>
              </a:extLst>
            </p:cNvPr>
            <p:cNvCxnSpPr/>
            <p:nvPr/>
          </p:nvCxnSpPr>
          <p:spPr>
            <a:xfrm>
              <a:off x="7402750" y="5383694"/>
              <a:ext cx="0" cy="4422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2CDB32B-FC06-4884-BAEE-1E870B13ECA0}"/>
                </a:ext>
              </a:extLst>
            </p:cNvPr>
            <p:cNvCxnSpPr/>
            <p:nvPr/>
          </p:nvCxnSpPr>
          <p:spPr>
            <a:xfrm>
              <a:off x="6926095" y="5383694"/>
              <a:ext cx="0" cy="4422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175ECE4-5B1A-450A-9923-E2292CD83E47}"/>
                </a:ext>
              </a:extLst>
            </p:cNvPr>
            <p:cNvCxnSpPr/>
            <p:nvPr/>
          </p:nvCxnSpPr>
          <p:spPr>
            <a:xfrm>
              <a:off x="6446197" y="5383694"/>
              <a:ext cx="0" cy="4422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82BF652-8F24-4FFB-A32C-8F5F2DE7F2B9}"/>
                </a:ext>
              </a:extLst>
            </p:cNvPr>
            <p:cNvSpPr txBox="1"/>
            <p:nvPr/>
          </p:nvSpPr>
          <p:spPr>
            <a:xfrm>
              <a:off x="2399489" y="5862382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-4     -3     -2    -1     0      1     2      3     4      5     6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3C6B1B3-99F6-43E9-9683-CB6378247F3F}"/>
              </a:ext>
            </a:extLst>
          </p:cNvPr>
          <p:cNvGrpSpPr/>
          <p:nvPr/>
        </p:nvGrpSpPr>
        <p:grpSpPr>
          <a:xfrm>
            <a:off x="3476016" y="5399802"/>
            <a:ext cx="4147226" cy="338697"/>
            <a:chOff x="3476016" y="5399802"/>
            <a:chExt cx="4147226" cy="338697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64D0EAD-1AF1-4DA8-98D0-F9F91895252F}"/>
                </a:ext>
              </a:extLst>
            </p:cNvPr>
            <p:cNvSpPr/>
            <p:nvPr/>
          </p:nvSpPr>
          <p:spPr>
            <a:xfrm>
              <a:off x="3476016" y="5399802"/>
              <a:ext cx="337225" cy="3372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4523C4D-6053-42FA-AED8-2421E3CEA1BC}"/>
                </a:ext>
              </a:extLst>
            </p:cNvPr>
            <p:cNvGrpSpPr/>
            <p:nvPr/>
          </p:nvGrpSpPr>
          <p:grpSpPr>
            <a:xfrm>
              <a:off x="3644628" y="5401274"/>
              <a:ext cx="3978614" cy="337225"/>
              <a:chOff x="3644628" y="5401274"/>
              <a:chExt cx="3978614" cy="337225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1EE548E-C36C-46A9-8D37-4F55EACDEE68}"/>
                  </a:ext>
                </a:extLst>
              </p:cNvPr>
              <p:cNvSpPr/>
              <p:nvPr/>
            </p:nvSpPr>
            <p:spPr>
              <a:xfrm>
                <a:off x="7286017" y="5401274"/>
                <a:ext cx="337225" cy="337225"/>
              </a:xfrm>
              <a:prstGeom prst="ellipse">
                <a:avLst/>
              </a:prstGeom>
              <a:noFill/>
              <a:ln w="476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F1E5772-C209-4895-BC4C-EF69BAE3ECFC}"/>
                  </a:ext>
                </a:extLst>
              </p:cNvPr>
              <p:cNvCxnSpPr>
                <a:endCxn id="35" idx="2"/>
              </p:cNvCxnSpPr>
              <p:nvPr/>
            </p:nvCxnSpPr>
            <p:spPr>
              <a:xfrm>
                <a:off x="3644628" y="5568414"/>
                <a:ext cx="3641389" cy="1473"/>
              </a:xfrm>
              <a:prstGeom prst="line">
                <a:avLst/>
              </a:prstGeom>
              <a:ln w="168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65319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FA6B3A-AC07-4FDA-BD0E-80D755608D07}"/>
              </a:ext>
            </a:extLst>
          </p:cNvPr>
          <p:cNvSpPr txBox="1"/>
          <p:nvPr/>
        </p:nvSpPr>
        <p:spPr>
          <a:xfrm>
            <a:off x="404670" y="580267"/>
            <a:ext cx="8451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Using inequality notation, describe the domain and range of these graphs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AC18DE-7F79-44B5-99C1-3F8914D6F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06" y="1876267"/>
            <a:ext cx="2657215" cy="26622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702D35-C4D5-4DB8-B744-DE65771DD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237" y="1876267"/>
            <a:ext cx="2686459" cy="2662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11D1C7-768C-4847-BF14-444B443A2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248" y="1871913"/>
            <a:ext cx="3039894" cy="26665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5FB7F1-E06E-4038-A6FC-97A84C9F2242}"/>
              </a:ext>
            </a:extLst>
          </p:cNvPr>
          <p:cNvSpPr txBox="1"/>
          <p:nvPr/>
        </p:nvSpPr>
        <p:spPr>
          <a:xfrm>
            <a:off x="882511" y="4691475"/>
            <a:ext cx="1468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D: -∞&lt; x &lt; ∞</a:t>
            </a:r>
          </a:p>
          <a:p>
            <a:r>
              <a:rPr lang="en-US" dirty="0"/>
              <a:t>R: -∞ &lt; y ≤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8E2B12-F231-4887-BA9A-AE0EC341D352}"/>
              </a:ext>
            </a:extLst>
          </p:cNvPr>
          <p:cNvSpPr txBox="1"/>
          <p:nvPr/>
        </p:nvSpPr>
        <p:spPr>
          <a:xfrm>
            <a:off x="3633558" y="4689367"/>
            <a:ext cx="1451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D: -3 ≤ x &lt; 2</a:t>
            </a:r>
          </a:p>
          <a:p>
            <a:r>
              <a:rPr lang="en-US" dirty="0"/>
              <a:t>R: -5 &lt; y ≤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590E8C-D4BA-4767-94B7-5E2856D466DB}"/>
              </a:ext>
            </a:extLst>
          </p:cNvPr>
          <p:cNvSpPr txBox="1"/>
          <p:nvPr/>
        </p:nvSpPr>
        <p:spPr>
          <a:xfrm>
            <a:off x="6840243" y="4643134"/>
            <a:ext cx="1451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D: -1 &lt; x ≤ 3</a:t>
            </a:r>
          </a:p>
          <a:p>
            <a:r>
              <a:rPr lang="en-US" dirty="0"/>
              <a:t>R: -1 ≤ y &lt;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859213-D139-4967-B057-6832FB81C1B2}"/>
              </a:ext>
            </a:extLst>
          </p:cNvPr>
          <p:cNvSpPr txBox="1"/>
          <p:nvPr/>
        </p:nvSpPr>
        <p:spPr>
          <a:xfrm>
            <a:off x="9376812" y="2292370"/>
            <a:ext cx="2549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{(-1,3)(1,-2)(3,1)(4,-5)</a:t>
            </a:r>
            <a:r>
              <a:rPr lang="en-US" sz="2000" dirty="0"/>
              <a:t>}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5B5D02-F181-48EA-ADE3-1CA85197934B}"/>
              </a:ext>
            </a:extLst>
          </p:cNvPr>
          <p:cNvSpPr txBox="1"/>
          <p:nvPr/>
        </p:nvSpPr>
        <p:spPr>
          <a:xfrm>
            <a:off x="9862197" y="4643200"/>
            <a:ext cx="1670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D: {-1, 1, 3, 4}</a:t>
            </a:r>
          </a:p>
          <a:p>
            <a:r>
              <a:rPr lang="en-US" dirty="0"/>
              <a:t>R: {-5, -2, 1, 3}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7A68C52-1718-4FBF-A270-DA9EBBDA00FA}"/>
              </a:ext>
            </a:extLst>
          </p:cNvPr>
          <p:cNvCxnSpPr>
            <a:cxnSpLocks/>
          </p:cNvCxnSpPr>
          <p:nvPr/>
        </p:nvCxnSpPr>
        <p:spPr>
          <a:xfrm>
            <a:off x="2351183" y="4868770"/>
            <a:ext cx="44091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F7827B2-8FA4-46F7-90DC-6344FE80A3CE}"/>
              </a:ext>
            </a:extLst>
          </p:cNvPr>
          <p:cNvCxnSpPr>
            <a:cxnSpLocks/>
          </p:cNvCxnSpPr>
          <p:nvPr/>
        </p:nvCxnSpPr>
        <p:spPr>
          <a:xfrm>
            <a:off x="2379430" y="5100860"/>
            <a:ext cx="0" cy="3772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6698820-335D-4C6C-8589-C8DBFFDB6C3E}"/>
              </a:ext>
            </a:extLst>
          </p:cNvPr>
          <p:cNvCxnSpPr>
            <a:cxnSpLocks/>
          </p:cNvCxnSpPr>
          <p:nvPr/>
        </p:nvCxnSpPr>
        <p:spPr>
          <a:xfrm>
            <a:off x="5094396" y="4868770"/>
            <a:ext cx="44091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02B93A5-EBEA-4565-87EF-277E25DD2464}"/>
              </a:ext>
            </a:extLst>
          </p:cNvPr>
          <p:cNvCxnSpPr>
            <a:cxnSpLocks/>
          </p:cNvCxnSpPr>
          <p:nvPr/>
        </p:nvCxnSpPr>
        <p:spPr>
          <a:xfrm>
            <a:off x="5122643" y="5100860"/>
            <a:ext cx="0" cy="3772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5BB4F4B-361B-4E59-ABD2-CFAEDB0BCD77}"/>
              </a:ext>
            </a:extLst>
          </p:cNvPr>
          <p:cNvCxnSpPr>
            <a:cxnSpLocks/>
          </p:cNvCxnSpPr>
          <p:nvPr/>
        </p:nvCxnSpPr>
        <p:spPr>
          <a:xfrm>
            <a:off x="8263034" y="4868770"/>
            <a:ext cx="44091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2028889-BD39-4917-A24D-9AC8DB2F2170}"/>
              </a:ext>
            </a:extLst>
          </p:cNvPr>
          <p:cNvCxnSpPr>
            <a:cxnSpLocks/>
          </p:cNvCxnSpPr>
          <p:nvPr/>
        </p:nvCxnSpPr>
        <p:spPr>
          <a:xfrm>
            <a:off x="8291281" y="5100860"/>
            <a:ext cx="0" cy="3772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4C559D1-37D9-489A-BB28-5CDB32B052B7}"/>
              </a:ext>
            </a:extLst>
          </p:cNvPr>
          <p:cNvCxnSpPr>
            <a:cxnSpLocks/>
          </p:cNvCxnSpPr>
          <p:nvPr/>
        </p:nvCxnSpPr>
        <p:spPr>
          <a:xfrm>
            <a:off x="11431672" y="4868770"/>
            <a:ext cx="44091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C8D8764-0753-4D19-844F-AA5965F1F010}"/>
              </a:ext>
            </a:extLst>
          </p:cNvPr>
          <p:cNvCxnSpPr>
            <a:cxnSpLocks/>
          </p:cNvCxnSpPr>
          <p:nvPr/>
        </p:nvCxnSpPr>
        <p:spPr>
          <a:xfrm>
            <a:off x="11459919" y="5100860"/>
            <a:ext cx="0" cy="3772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1162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5290BF-F609-49C6-9B0B-7681517E6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76" y="351943"/>
            <a:ext cx="11593286" cy="582533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63C1B11-15BB-4F9E-8337-43169547D254}"/>
              </a:ext>
            </a:extLst>
          </p:cNvPr>
          <p:cNvSpPr/>
          <p:nvPr/>
        </p:nvSpPr>
        <p:spPr>
          <a:xfrm>
            <a:off x="3052345" y="4832641"/>
            <a:ext cx="163296" cy="1548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E0895E-4575-4C9D-9AFE-0E459D48ABEA}"/>
              </a:ext>
            </a:extLst>
          </p:cNvPr>
          <p:cNvSpPr/>
          <p:nvPr/>
        </p:nvSpPr>
        <p:spPr>
          <a:xfrm>
            <a:off x="3052345" y="1304581"/>
            <a:ext cx="163296" cy="1548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8D21263-0CE1-4196-B457-7A3EDD830DC3}"/>
              </a:ext>
            </a:extLst>
          </p:cNvPr>
          <p:cNvSpPr/>
          <p:nvPr/>
        </p:nvSpPr>
        <p:spPr>
          <a:xfrm>
            <a:off x="844069" y="1304581"/>
            <a:ext cx="163296" cy="1548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50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C2D11A-D1C7-4E8D-9DB2-30EADAF11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45748"/>
            <a:ext cx="11531600" cy="557175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BDCAFF9-A249-4CA8-BE38-762F3D3FBED0}"/>
              </a:ext>
            </a:extLst>
          </p:cNvPr>
          <p:cNvSpPr/>
          <p:nvPr/>
        </p:nvSpPr>
        <p:spPr>
          <a:xfrm>
            <a:off x="944653" y="1362493"/>
            <a:ext cx="163296" cy="1548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87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401E2E-08E1-4E75-9F3E-3D8176792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50" y="1334587"/>
            <a:ext cx="11290300" cy="33930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B3A914-2BC8-4F58-BBFF-A9170C23477C}"/>
              </a:ext>
            </a:extLst>
          </p:cNvPr>
          <p:cNvSpPr txBox="1"/>
          <p:nvPr/>
        </p:nvSpPr>
        <p:spPr>
          <a:xfrm>
            <a:off x="558800" y="641350"/>
            <a:ext cx="4540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the </a:t>
            </a:r>
            <a:r>
              <a:rPr lang="en-US" b="1" dirty="0"/>
              <a:t>domain</a:t>
            </a:r>
            <a:r>
              <a:rPr lang="en-US" dirty="0"/>
              <a:t> using interval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49896D-DE42-4EA4-AF70-EDEEA649D123}"/>
              </a:ext>
            </a:extLst>
          </p:cNvPr>
          <p:cNvSpPr txBox="1"/>
          <p:nvPr/>
        </p:nvSpPr>
        <p:spPr>
          <a:xfrm>
            <a:off x="1541124" y="495214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(-∞, ∞)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E6E3AA-EB20-4535-97E0-F682AD08729F}"/>
              </a:ext>
            </a:extLst>
          </p:cNvPr>
          <p:cNvSpPr txBox="1"/>
          <p:nvPr/>
        </p:nvSpPr>
        <p:spPr>
          <a:xfrm>
            <a:off x="5414425" y="495187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[-3, 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577D07-DF1F-4B3E-8D9B-FDC2C1C7199D}"/>
              </a:ext>
            </a:extLst>
          </p:cNvPr>
          <p:cNvSpPr txBox="1"/>
          <p:nvPr/>
        </p:nvSpPr>
        <p:spPr>
          <a:xfrm>
            <a:off x="9210782" y="495187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 3]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932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4EA7F2-7216-41B9-AEEC-B6C4AB038D8F}"/>
              </a:ext>
            </a:extLst>
          </p:cNvPr>
          <p:cNvSpPr txBox="1"/>
          <p:nvPr/>
        </p:nvSpPr>
        <p:spPr>
          <a:xfrm>
            <a:off x="801384" y="1801597"/>
            <a:ext cx="126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f(1)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C3B088-9B8C-456F-AF99-F9467F284B9D}"/>
                  </a:ext>
                </a:extLst>
              </p:cNvPr>
              <p:cNvSpPr txBox="1"/>
              <p:nvPr/>
            </p:nvSpPr>
            <p:spPr>
              <a:xfrm>
                <a:off x="3739794" y="1707822"/>
                <a:ext cx="2464072" cy="649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f(1)=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1−3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C3B088-9B8C-456F-AF99-F9467F284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794" y="1707822"/>
                <a:ext cx="2464072" cy="649217"/>
              </a:xfrm>
              <a:prstGeom prst="rect">
                <a:avLst/>
              </a:prstGeom>
              <a:blipFill>
                <a:blip r:embed="rId9"/>
                <a:stretch>
                  <a:fillRect l="-3704" b="-6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841B5CC-3B8C-4B68-A8F0-DF06289DBB4E}"/>
              </a:ext>
            </a:extLst>
          </p:cNvPr>
          <p:cNvSpPr txBox="1"/>
          <p:nvPr/>
        </p:nvSpPr>
        <p:spPr>
          <a:xfrm>
            <a:off x="755151" y="3495525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f(t)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E65628-526A-4A63-8A1D-79CA9AB7F2D8}"/>
                  </a:ext>
                </a:extLst>
              </p:cNvPr>
              <p:cNvSpPr txBox="1"/>
              <p:nvPr/>
            </p:nvSpPr>
            <p:spPr>
              <a:xfrm>
                <a:off x="3595955" y="3330703"/>
                <a:ext cx="2060757" cy="791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E65628-526A-4A63-8A1D-79CA9AB7F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955" y="3330703"/>
                <a:ext cx="2060757" cy="7913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11AB56D-2C57-4C8F-8CCB-78D000FE8B35}"/>
              </a:ext>
            </a:extLst>
          </p:cNvPr>
          <p:cNvSpPr txBox="1"/>
          <p:nvPr/>
        </p:nvSpPr>
        <p:spPr>
          <a:xfrm>
            <a:off x="801384" y="5070297"/>
            <a:ext cx="159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f(r+4)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4F239E-1BF4-4558-AAFE-0B2210FDD3FD}"/>
                  </a:ext>
                </a:extLst>
              </p:cNvPr>
              <p:cNvSpPr txBox="1"/>
              <p:nvPr/>
            </p:nvSpPr>
            <p:spPr>
              <a:xfrm>
                <a:off x="3292867" y="4804535"/>
                <a:ext cx="4863319" cy="861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+4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+4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+5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+4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4F239E-1BF4-4558-AAFE-0B2210FDD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867" y="4804535"/>
                <a:ext cx="4863319" cy="8613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464E71-9712-4E39-9DC8-778C216A92AC}"/>
                  </a:ext>
                </a:extLst>
              </p:cNvPr>
              <p:cNvSpPr txBox="1"/>
              <p:nvPr/>
            </p:nvSpPr>
            <p:spPr>
              <a:xfrm>
                <a:off x="652853" y="570237"/>
                <a:ext cx="4612481" cy="621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/>
                  <a:t>Given the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464E71-9712-4E39-9DC8-778C216A9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53" y="570237"/>
                <a:ext cx="4612481" cy="621902"/>
              </a:xfrm>
              <a:prstGeom prst="rect">
                <a:avLst/>
              </a:prstGeom>
              <a:blipFill>
                <a:blip r:embed="rId11"/>
                <a:stretch>
                  <a:fillRect l="-1982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108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2ED934-49C0-4367-AF6E-9CF1896BA104}"/>
              </a:ext>
            </a:extLst>
          </p:cNvPr>
          <p:cNvSpPr txBox="1"/>
          <p:nvPr/>
        </p:nvSpPr>
        <p:spPr>
          <a:xfrm>
            <a:off x="482884" y="698643"/>
            <a:ext cx="10746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Homework:  Worksheet</a:t>
            </a:r>
          </a:p>
          <a:p>
            <a:r>
              <a:rPr lang="en-US" dirty="0"/>
              <a:t>The key will be posted as well.  Be sure to correct your assignment.  Follow the HW procedure!</a:t>
            </a:r>
          </a:p>
        </p:txBody>
      </p:sp>
    </p:spTree>
    <p:extLst>
      <p:ext uri="{BB962C8B-B14F-4D97-AF65-F5344CB8AC3E}">
        <p14:creationId xmlns:p14="http://schemas.microsoft.com/office/powerpoint/2010/main" val="1510482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AA8C79-8B70-4952-94B4-0F59C010B821}"/>
              </a:ext>
            </a:extLst>
          </p:cNvPr>
          <p:cNvSpPr txBox="1"/>
          <p:nvPr/>
        </p:nvSpPr>
        <p:spPr>
          <a:xfrm>
            <a:off x="317857" y="254571"/>
            <a:ext cx="1156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relation can be shown in various ways and the domain and range can be determined from each.</a:t>
            </a:r>
          </a:p>
        </p:txBody>
      </p:sp>
    </p:spTree>
    <p:extLst>
      <p:ext uri="{BB962C8B-B14F-4D97-AF65-F5344CB8AC3E}">
        <p14:creationId xmlns:p14="http://schemas.microsoft.com/office/powerpoint/2010/main" val="881513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AA8C79-8B70-4952-94B4-0F59C010B821}"/>
              </a:ext>
            </a:extLst>
          </p:cNvPr>
          <p:cNvSpPr txBox="1"/>
          <p:nvPr/>
        </p:nvSpPr>
        <p:spPr>
          <a:xfrm>
            <a:off x="317857" y="254571"/>
            <a:ext cx="1156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relation</a:t>
            </a:r>
            <a:r>
              <a:rPr lang="en-US" dirty="0"/>
              <a:t> can be shown in various ways and the domain and range can be determined from each.</a:t>
            </a:r>
          </a:p>
        </p:txBody>
      </p:sp>
    </p:spTree>
    <p:extLst>
      <p:ext uri="{BB962C8B-B14F-4D97-AF65-F5344CB8AC3E}">
        <p14:creationId xmlns:p14="http://schemas.microsoft.com/office/powerpoint/2010/main" val="385650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AA8C79-8B70-4952-94B4-0F59C010B821}"/>
              </a:ext>
            </a:extLst>
          </p:cNvPr>
          <p:cNvSpPr txBox="1"/>
          <p:nvPr/>
        </p:nvSpPr>
        <p:spPr>
          <a:xfrm>
            <a:off x="317857" y="254571"/>
            <a:ext cx="1156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relation can be shown in various ways and the </a:t>
            </a:r>
            <a:r>
              <a:rPr lang="en-US" b="1" dirty="0"/>
              <a:t>domain</a:t>
            </a:r>
            <a:r>
              <a:rPr lang="en-US" dirty="0"/>
              <a:t> and </a:t>
            </a:r>
            <a:r>
              <a:rPr lang="en-US" b="1" dirty="0"/>
              <a:t>range</a:t>
            </a:r>
            <a:r>
              <a:rPr lang="en-US" dirty="0"/>
              <a:t> can be determined from each.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CD51AF-B071-4F36-98D1-4C2D7139EDAC}"/>
              </a:ext>
            </a:extLst>
          </p:cNvPr>
          <p:cNvSpPr txBox="1"/>
          <p:nvPr/>
        </p:nvSpPr>
        <p:spPr>
          <a:xfrm>
            <a:off x="541421" y="1395663"/>
            <a:ext cx="5245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Domain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98CFCE-D854-4624-B574-CB66938080F0}"/>
              </a:ext>
            </a:extLst>
          </p:cNvPr>
          <p:cNvSpPr txBox="1"/>
          <p:nvPr/>
        </p:nvSpPr>
        <p:spPr>
          <a:xfrm>
            <a:off x="537408" y="2231891"/>
            <a:ext cx="5245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dirty="0"/>
              <a:t> </a:t>
            </a:r>
            <a:r>
              <a:rPr lang="en-US" dirty="0"/>
              <a:t>values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8572AC-FA17-41EE-B46D-131F4BC88DB7}"/>
              </a:ext>
            </a:extLst>
          </p:cNvPr>
          <p:cNvSpPr txBox="1"/>
          <p:nvPr/>
        </p:nvSpPr>
        <p:spPr>
          <a:xfrm>
            <a:off x="537406" y="1660537"/>
            <a:ext cx="5245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Input values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AED3E1-7BE4-4136-B08B-3BAFE2672838}"/>
              </a:ext>
            </a:extLst>
          </p:cNvPr>
          <p:cNvSpPr txBox="1"/>
          <p:nvPr/>
        </p:nvSpPr>
        <p:spPr>
          <a:xfrm>
            <a:off x="545425" y="1933615"/>
            <a:ext cx="5245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Possible values for </a:t>
            </a:r>
            <a:r>
              <a:rPr lang="en-US" b="1" dirty="0"/>
              <a:t>INDEPENDENT</a:t>
            </a:r>
            <a:r>
              <a:rPr lang="en-US" dirty="0"/>
              <a:t> variable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6F859E-C287-4917-AB3C-69FA0D6AECAC}"/>
              </a:ext>
            </a:extLst>
          </p:cNvPr>
          <p:cNvSpPr txBox="1"/>
          <p:nvPr/>
        </p:nvSpPr>
        <p:spPr>
          <a:xfrm>
            <a:off x="6011779" y="1395663"/>
            <a:ext cx="5245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Range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2C14C3-188D-49A0-B006-93026450A230}"/>
              </a:ext>
            </a:extLst>
          </p:cNvPr>
          <p:cNvSpPr txBox="1"/>
          <p:nvPr/>
        </p:nvSpPr>
        <p:spPr>
          <a:xfrm>
            <a:off x="6007766" y="2231891"/>
            <a:ext cx="5245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dirty="0"/>
              <a:t> </a:t>
            </a:r>
            <a:r>
              <a:rPr lang="en-US" dirty="0"/>
              <a:t>values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652384-DFC8-4A01-B612-3E14128FC8A7}"/>
              </a:ext>
            </a:extLst>
          </p:cNvPr>
          <p:cNvSpPr txBox="1"/>
          <p:nvPr/>
        </p:nvSpPr>
        <p:spPr>
          <a:xfrm>
            <a:off x="6007764" y="1660537"/>
            <a:ext cx="5245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Output values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E51734-E35B-44DD-8E48-8746BFDCAE64}"/>
              </a:ext>
            </a:extLst>
          </p:cNvPr>
          <p:cNvSpPr txBox="1"/>
          <p:nvPr/>
        </p:nvSpPr>
        <p:spPr>
          <a:xfrm>
            <a:off x="6015783" y="1933615"/>
            <a:ext cx="5245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Possible values for </a:t>
            </a:r>
            <a:r>
              <a:rPr lang="en-US" b="1" dirty="0"/>
              <a:t>DEPENDENT</a:t>
            </a:r>
            <a:r>
              <a:rPr lang="en-US" dirty="0"/>
              <a:t> variable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EE31899-9E6B-432E-9AD8-52CF92242AD8}"/>
              </a:ext>
            </a:extLst>
          </p:cNvPr>
          <p:cNvCxnSpPr>
            <a:stCxn id="2" idx="2"/>
          </p:cNvCxnSpPr>
          <p:nvPr/>
        </p:nvCxnSpPr>
        <p:spPr>
          <a:xfrm flipH="1">
            <a:off x="1636295" y="623903"/>
            <a:ext cx="4465913" cy="771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71370F9-BA85-420F-9402-3CDE174E215D}"/>
              </a:ext>
            </a:extLst>
          </p:cNvPr>
          <p:cNvCxnSpPr/>
          <p:nvPr/>
        </p:nvCxnSpPr>
        <p:spPr>
          <a:xfrm flipH="1">
            <a:off x="6906126" y="619801"/>
            <a:ext cx="637674" cy="838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F9AF3CA7-9C48-4169-9F2D-F88C74666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74" y="3245432"/>
            <a:ext cx="11264900" cy="17199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274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AA8C79-8B70-4952-94B4-0F59C010B821}"/>
              </a:ext>
            </a:extLst>
          </p:cNvPr>
          <p:cNvSpPr txBox="1"/>
          <p:nvPr/>
        </p:nvSpPr>
        <p:spPr>
          <a:xfrm>
            <a:off x="317857" y="254571"/>
            <a:ext cx="1156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relation can be shown in various ways and the domain and range can be determined from each.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3958BA-0088-4FDF-8CA3-B925F844A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07" y="735488"/>
            <a:ext cx="6381393" cy="7551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6203F7-B5C9-4B59-B1B1-7926EA2AF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07" y="1565315"/>
            <a:ext cx="10369550" cy="22357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DF2AC5-7B48-4468-840E-7D510D4099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301" y="3875700"/>
            <a:ext cx="4252580" cy="26314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14A77B-5363-4644-B927-A24FE00E1C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8805" y="3875700"/>
            <a:ext cx="3454656" cy="26910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F7F6DE-C350-46A4-8B6B-2BD3FAE897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4480" y="3875700"/>
            <a:ext cx="3408363" cy="6931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970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9B237D-36C2-4736-B4EB-1DF061A11563}"/>
              </a:ext>
            </a:extLst>
          </p:cNvPr>
          <p:cNvSpPr txBox="1"/>
          <p:nvPr/>
        </p:nvSpPr>
        <p:spPr>
          <a:xfrm>
            <a:off x="283109" y="182865"/>
            <a:ext cx="111628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Relation: There is a relationship between two variables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Ex: Age and height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Amount of sleep and sluggishness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2374E1-9E05-492A-91B7-9016293B71D8}"/>
              </a:ext>
            </a:extLst>
          </p:cNvPr>
          <p:cNvSpPr txBox="1"/>
          <p:nvPr/>
        </p:nvSpPr>
        <p:spPr>
          <a:xfrm>
            <a:off x="232309" y="2750263"/>
            <a:ext cx="11399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Function: A relation between two variables such that for each independent variable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there is AT MOST one dependent variable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notation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f(x) = 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emphasizes the one-to-one relationship between the independent and dependent variables.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F05297-8BA2-4171-BAB5-F4A210C9E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75" y="4111027"/>
            <a:ext cx="11017250" cy="22971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69A60-264A-4B3C-958B-DA42600137C0}"/>
              </a:ext>
            </a:extLst>
          </p:cNvPr>
          <p:cNvSpPr txBox="1"/>
          <p:nvPr/>
        </p:nvSpPr>
        <p:spPr>
          <a:xfrm>
            <a:off x="7209602" y="509303"/>
            <a:ext cx="49823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What is a function?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A relation/equation where there is EXACTLY one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dirty="0">
                <a:solidFill>
                  <a:srgbClr val="FF0000"/>
                </a:solidFill>
              </a:rPr>
              <a:t> for every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FB1275-CE70-4E7D-B326-8CDFD3DA25A6}"/>
              </a:ext>
            </a:extLst>
          </p:cNvPr>
          <p:cNvSpPr/>
          <p:nvPr/>
        </p:nvSpPr>
        <p:spPr>
          <a:xfrm>
            <a:off x="9006512" y="5084960"/>
            <a:ext cx="246580" cy="349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563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1BC3B4-2FF4-4A51-B2C7-9FFB330ED14C}"/>
              </a:ext>
            </a:extLst>
          </p:cNvPr>
          <p:cNvSpPr txBox="1"/>
          <p:nvPr/>
        </p:nvSpPr>
        <p:spPr>
          <a:xfrm>
            <a:off x="634429" y="479532"/>
            <a:ext cx="11345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Remember, the independent variable is the one that drives the action.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dependent variable only functions because of the independent variable.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Nothing would happen to the dependent variable without being influenced by the independent variable.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505963-28A0-4DF8-A040-5C7DD39DE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105" y="2787856"/>
            <a:ext cx="8959850" cy="36459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286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FAA82A-B95E-4A71-B6E0-158047B78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77" y="1021293"/>
            <a:ext cx="10166350" cy="37518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8C741E-DF2F-4EEF-AF35-52981C155973}"/>
              </a:ext>
            </a:extLst>
          </p:cNvPr>
          <p:cNvSpPr txBox="1"/>
          <p:nvPr/>
        </p:nvSpPr>
        <p:spPr>
          <a:xfrm>
            <a:off x="1085850" y="4857750"/>
            <a:ext cx="26869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only has 1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7239BD-9559-4033-BF45-876CD03FB9A7}"/>
              </a:ext>
            </a:extLst>
          </p:cNvPr>
          <p:cNvSpPr txBox="1"/>
          <p:nvPr/>
        </p:nvSpPr>
        <p:spPr>
          <a:xfrm>
            <a:off x="811658" y="400693"/>
            <a:ext cx="790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Thumbs up if you think yes, thumbs down if you think it is not.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74A825-8F1D-44C9-95D6-93F24E2D1E0B}"/>
              </a:ext>
            </a:extLst>
          </p:cNvPr>
          <p:cNvSpPr txBox="1"/>
          <p:nvPr/>
        </p:nvSpPr>
        <p:spPr>
          <a:xfrm>
            <a:off x="5152706" y="4932096"/>
            <a:ext cx="26869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only has 1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DACF4B-0AF2-461C-89ED-96FF4F62A0E4}"/>
              </a:ext>
            </a:extLst>
          </p:cNvPr>
          <p:cNvSpPr txBox="1"/>
          <p:nvPr/>
        </p:nvSpPr>
        <p:spPr>
          <a:xfrm>
            <a:off x="8464415" y="4932096"/>
            <a:ext cx="2981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1 has two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values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661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46929F-E305-4F75-ADE7-1EFB60A93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23" y="1618179"/>
            <a:ext cx="4993628" cy="33879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A164D1-B409-4C62-8791-B078C096AB3A}"/>
              </a:ext>
            </a:extLst>
          </p:cNvPr>
          <p:cNvSpPr txBox="1"/>
          <p:nvPr/>
        </p:nvSpPr>
        <p:spPr>
          <a:xfrm>
            <a:off x="431515" y="595901"/>
            <a:ext cx="9186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use the “Vertical Line” test to determine if a relation is a function.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AA86D2-82F2-4678-B6C1-FFDE94CC0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387" y="1670228"/>
            <a:ext cx="5466817" cy="333585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3EB0BF-D09C-4379-9840-3136E72670F7}"/>
              </a:ext>
            </a:extLst>
          </p:cNvPr>
          <p:cNvCxnSpPr/>
          <p:nvPr/>
        </p:nvCxnSpPr>
        <p:spPr>
          <a:xfrm>
            <a:off x="3750067" y="1181528"/>
            <a:ext cx="0" cy="399664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325C7A-6C6C-4285-ADCE-28316C48C7F7}"/>
              </a:ext>
            </a:extLst>
          </p:cNvPr>
          <p:cNvCxnSpPr/>
          <p:nvPr/>
        </p:nvCxnSpPr>
        <p:spPr>
          <a:xfrm>
            <a:off x="9917986" y="1181528"/>
            <a:ext cx="0" cy="399664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B23D322-B503-404C-ABF5-65F088EB39A5}"/>
              </a:ext>
            </a:extLst>
          </p:cNvPr>
          <p:cNvSpPr txBox="1"/>
          <p:nvPr/>
        </p:nvSpPr>
        <p:spPr>
          <a:xfrm>
            <a:off x="1166117" y="5450440"/>
            <a:ext cx="3308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a function – vertical line only intersects once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D7D54A-B8C1-4B0C-B317-21399AE0F1A5}"/>
              </a:ext>
            </a:extLst>
          </p:cNvPr>
          <p:cNvSpPr txBox="1"/>
          <p:nvPr/>
        </p:nvSpPr>
        <p:spPr>
          <a:xfrm>
            <a:off x="7503560" y="5450440"/>
            <a:ext cx="3308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</a:t>
            </a:r>
            <a:r>
              <a:rPr lang="en-US" b="1" dirty="0"/>
              <a:t>NOT </a:t>
            </a:r>
            <a:r>
              <a:rPr lang="en-US" dirty="0"/>
              <a:t>a function – vertical line intersects twice!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F03301D-437F-422F-A183-5ABCF15799A9}"/>
              </a:ext>
            </a:extLst>
          </p:cNvPr>
          <p:cNvSpPr/>
          <p:nvPr/>
        </p:nvSpPr>
        <p:spPr>
          <a:xfrm>
            <a:off x="3513762" y="3179851"/>
            <a:ext cx="488023" cy="4880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9AFCA4-9B1F-4E71-9BB8-297AEB390B16}"/>
              </a:ext>
            </a:extLst>
          </p:cNvPr>
          <p:cNvSpPr/>
          <p:nvPr/>
        </p:nvSpPr>
        <p:spPr>
          <a:xfrm>
            <a:off x="9673974" y="4193568"/>
            <a:ext cx="488023" cy="4880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6E5CE189-E18E-41BA-9A94-E02824E3779F}"/>
              </a:ext>
            </a:extLst>
          </p:cNvPr>
          <p:cNvCxnSpPr>
            <a:stCxn id="9" idx="3"/>
          </p:cNvCxnSpPr>
          <p:nvPr/>
        </p:nvCxnSpPr>
        <p:spPr>
          <a:xfrm flipH="1" flipV="1">
            <a:off x="10227924" y="4607960"/>
            <a:ext cx="583910" cy="1165646"/>
          </a:xfrm>
          <a:prstGeom prst="curvedConnector4">
            <a:avLst>
              <a:gd name="adj1" fmla="val 22434"/>
              <a:gd name="adj2" fmla="val 94271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37D1B0F6-EEFD-4087-B2BF-DC74780FCDB8}"/>
              </a:ext>
            </a:extLst>
          </p:cNvPr>
          <p:cNvSpPr/>
          <p:nvPr/>
        </p:nvSpPr>
        <p:spPr>
          <a:xfrm>
            <a:off x="9673973" y="1869896"/>
            <a:ext cx="488023" cy="4880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C65B227C-F1E5-40FE-82A6-00CE8C8AFC30}"/>
              </a:ext>
            </a:extLst>
          </p:cNvPr>
          <p:cNvCxnSpPr>
            <a:cxnSpLocks/>
            <a:stCxn id="9" idx="3"/>
          </p:cNvCxnSpPr>
          <p:nvPr/>
        </p:nvCxnSpPr>
        <p:spPr>
          <a:xfrm flipH="1" flipV="1">
            <a:off x="10169703" y="2286000"/>
            <a:ext cx="642131" cy="3487606"/>
          </a:xfrm>
          <a:prstGeom prst="curvedConnector4">
            <a:avLst>
              <a:gd name="adj1" fmla="val -35600"/>
              <a:gd name="adj2" fmla="val 98232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639EDF8F-FE6C-4201-94EC-01496B2ADE68}"/>
              </a:ext>
            </a:extLst>
          </p:cNvPr>
          <p:cNvCxnSpPr>
            <a:stCxn id="8" idx="3"/>
          </p:cNvCxnSpPr>
          <p:nvPr/>
        </p:nvCxnSpPr>
        <p:spPr>
          <a:xfrm flipH="1" flipV="1">
            <a:off x="4001785" y="3667874"/>
            <a:ext cx="472606" cy="2105732"/>
          </a:xfrm>
          <a:prstGeom prst="curvedConnector4">
            <a:avLst>
              <a:gd name="adj1" fmla="val -48370"/>
              <a:gd name="adj2" fmla="val 5767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9951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3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0.5|3.2|2.4|8.3|1.2|12.7|2.2|3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33.3|143.7|61.9|13.7|62.2|0.8|118|41.9|5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0.9|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7|7.5|35.8|12.7|1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5|78.8|11.2|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7.1|46.5|69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7.4|8.7|8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5|30.9|4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0.3|4.1|14.2|5.5|9.3|9.4|9.1|2.2|6.3|3.4|17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1|2.9|34.1|2.4|1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29.1|1.2|1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7.4|53.7|5.4|19.6|28.4|22.4|75.3|5.9|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2744</TotalTime>
  <Words>583</Words>
  <Application>Microsoft Office PowerPoint</Application>
  <PresentationFormat>Widescreen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Cambria Math</vt:lpstr>
      <vt:lpstr>Century Gothic</vt:lpstr>
      <vt:lpstr>Garamond</vt:lpstr>
      <vt:lpstr>Times New Roman</vt:lpstr>
      <vt:lpstr>Savon</vt:lpstr>
      <vt:lpstr>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 notation</dc:title>
  <dc:creator>Zebrack-Smith, Lori</dc:creator>
  <cp:lastModifiedBy>Thompson, Mikel</cp:lastModifiedBy>
  <cp:revision>29</cp:revision>
  <dcterms:created xsi:type="dcterms:W3CDTF">2018-08-27T19:42:26Z</dcterms:created>
  <dcterms:modified xsi:type="dcterms:W3CDTF">2020-09-12T20:26:46Z</dcterms:modified>
</cp:coreProperties>
</file>